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57" r:id="rId4"/>
    <p:sldId id="258"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282E3A"/>
    <a:srgbClr val="78CFFB"/>
    <a:srgbClr val="E94682"/>
    <a:srgbClr val="0A0C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613"/>
  </p:normalViewPr>
  <p:slideViewPr>
    <p:cSldViewPr snapToGrid="0" snapToObjects="1">
      <p:cViewPr varScale="1">
        <p:scale>
          <a:sx n="118" d="100"/>
          <a:sy n="118" d="100"/>
        </p:scale>
        <p:origin x="120"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2.tiff>
</file>

<file path=ppt/media/image3.tiff>
</file>

<file path=ppt/media/image4.gif>
</file>

<file path=ppt/media/image5.tiff>
</file>

<file path=ppt/media/image6.png>
</file>

<file path=ppt/media/image7.png>
</file>

<file path=ppt/media/image8.png>
</file>

<file path=ppt/media/image9.png>
</file>

<file path=ppt/media/media1.mov>
</file>

<file path=ppt/media/media2.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F162CC3-404D-994E-926E-709F0142647D}"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214381732"/>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162CC3-404D-994E-926E-709F0142647D}"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210743444"/>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162CC3-404D-994E-926E-709F0142647D}"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557507983"/>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162CC3-404D-994E-926E-709F0142647D}"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611477663"/>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162CC3-404D-994E-926E-709F0142647D}"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395831146"/>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162CC3-404D-994E-926E-709F0142647D}"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622710994"/>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F162CC3-404D-994E-926E-709F0142647D}" type="datetimeFigureOut">
              <a:rPr lang="en-US" smtClean="0"/>
              <a:t>5/26/2017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215864327"/>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162CC3-404D-994E-926E-709F0142647D}" type="datetimeFigureOut">
              <a:rPr lang="en-US" smtClean="0"/>
              <a:t>5/26/2017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724842684"/>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162CC3-404D-994E-926E-709F0142647D}" type="datetimeFigureOut">
              <a:rPr lang="en-US" smtClean="0"/>
              <a:t>5/26/2017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549239135"/>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162CC3-404D-994E-926E-709F0142647D}"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1177427139"/>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162CC3-404D-994E-926E-709F0142647D}"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00705-C3DD-D248-84A2-35355FBE366A}" type="slidenum">
              <a:rPr lang="en-US" smtClean="0"/>
              <a:t>‹#›</a:t>
            </a:fld>
            <a:endParaRPr lang="en-US"/>
          </a:p>
        </p:txBody>
      </p:sp>
    </p:spTree>
    <p:extLst>
      <p:ext uri="{BB962C8B-B14F-4D97-AF65-F5344CB8AC3E}">
        <p14:creationId xmlns:p14="http://schemas.microsoft.com/office/powerpoint/2010/main" val="2103601715"/>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162CC3-404D-994E-926E-709F0142647D}" type="datetimeFigureOut">
              <a:rPr lang="en-US" smtClean="0"/>
              <a:t>5/26/2017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B00705-C3DD-D248-84A2-35355FBE366A}" type="slidenum">
              <a:rPr lang="en-US" smtClean="0"/>
              <a:t>‹#›</a:t>
            </a:fld>
            <a:endParaRPr lang="en-US"/>
          </a:p>
        </p:txBody>
      </p:sp>
    </p:spTree>
    <p:extLst>
      <p:ext uri="{BB962C8B-B14F-4D97-AF65-F5344CB8AC3E}">
        <p14:creationId xmlns:p14="http://schemas.microsoft.com/office/powerpoint/2010/main" val="30678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9.png"/><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8CFFB">
            <a:alpha val="7843"/>
          </a:srgbClr>
        </a:solidFill>
        <a:effectLst/>
      </p:bgPr>
    </p:bg>
    <p:spTree>
      <p:nvGrpSpPr>
        <p:cNvPr id="1" name=""/>
        <p:cNvGrpSpPr/>
        <p:nvPr/>
      </p:nvGrpSpPr>
      <p:grpSpPr>
        <a:xfrm>
          <a:off x="0" y="0"/>
          <a:ext cx="0" cy="0"/>
          <a:chOff x="0" y="0"/>
          <a:chExt cx="0" cy="0"/>
        </a:xfrm>
      </p:grpSpPr>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6968" y="2116182"/>
            <a:ext cx="1637807" cy="1635688"/>
          </a:xfrm>
          <a:prstGeom prst="rect">
            <a:avLst/>
          </a:prstGeom>
        </p:spPr>
      </p:pic>
      <p:sp>
        <p:nvSpPr>
          <p:cNvPr id="7" name="TextBox 6"/>
          <p:cNvSpPr txBox="1"/>
          <p:nvPr/>
        </p:nvSpPr>
        <p:spPr>
          <a:xfrm>
            <a:off x="2539935" y="3866605"/>
            <a:ext cx="6831874" cy="830997"/>
          </a:xfrm>
          <a:prstGeom prst="rect">
            <a:avLst/>
          </a:prstGeom>
          <a:noFill/>
        </p:spPr>
        <p:txBody>
          <a:bodyPr wrap="square" rtlCol="0">
            <a:spAutoFit/>
          </a:bodyPr>
          <a:lstStyle/>
          <a:p>
            <a:pPr algn="ctr"/>
            <a:r>
              <a:rPr lang="en-US" sz="4800" dirty="0">
                <a:solidFill>
                  <a:srgbClr val="282E3A"/>
                </a:solidFill>
                <a:latin typeface="Arial Rounded MT Bold" charset="0"/>
                <a:ea typeface="Arial Rounded MT Bold" charset="0"/>
                <a:cs typeface="Arial Rounded MT Bold" charset="0"/>
              </a:rPr>
              <a:t>Exception Null</a:t>
            </a:r>
          </a:p>
        </p:txBody>
      </p:sp>
    </p:spTree>
    <p:extLst>
      <p:ext uri="{BB962C8B-B14F-4D97-AF65-F5344CB8AC3E}">
        <p14:creationId xmlns:p14="http://schemas.microsoft.com/office/powerpoint/2010/main" val="1783693705"/>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8CFFB">
            <a:alpha val="7843"/>
          </a:srgbClr>
        </a:solidFill>
        <a:effectLst/>
      </p:bgPr>
    </p:bg>
    <p:spTree>
      <p:nvGrpSpPr>
        <p:cNvPr id="1" name=""/>
        <p:cNvGrpSpPr/>
        <p:nvPr/>
      </p:nvGrpSpPr>
      <p:grpSpPr>
        <a:xfrm>
          <a:off x="0" y="0"/>
          <a:ext cx="0" cy="0"/>
          <a:chOff x="0" y="0"/>
          <a:chExt cx="0" cy="0"/>
        </a:xfrm>
      </p:grpSpPr>
      <p:sp>
        <p:nvSpPr>
          <p:cNvPr id="2" name="TextBox 1"/>
          <p:cNvSpPr txBox="1"/>
          <p:nvPr/>
        </p:nvSpPr>
        <p:spPr>
          <a:xfrm>
            <a:off x="469565" y="2738158"/>
            <a:ext cx="3378341"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Progress</a:t>
            </a:r>
          </a:p>
        </p:txBody>
      </p:sp>
      <p:sp>
        <p:nvSpPr>
          <p:cNvPr id="4" name="TextBox 3"/>
          <p:cNvSpPr txBox="1"/>
          <p:nvPr/>
        </p:nvSpPr>
        <p:spPr>
          <a:xfrm>
            <a:off x="469565" y="3571572"/>
            <a:ext cx="4372302" cy="1015663"/>
          </a:xfrm>
          <a:prstGeom prst="rect">
            <a:avLst/>
          </a:prstGeom>
          <a:noFill/>
        </p:spPr>
        <p:txBody>
          <a:bodyPr wrap="square" rtlCol="0">
            <a:spAutoFit/>
          </a:bodyPr>
          <a:lstStyle/>
          <a:p>
            <a:r>
              <a:rPr lang="en-US" sz="1200" b="1" dirty="0">
                <a:latin typeface="Helvetica Neue" charset="0"/>
                <a:ea typeface="Helvetica Neue" charset="0"/>
                <a:cs typeface="Helvetica Neue" charset="0"/>
              </a:rPr>
              <a:t>Grow your skills.</a:t>
            </a:r>
          </a:p>
          <a:p>
            <a:endParaRPr lang="en-US" sz="1200" b="1" dirty="0">
              <a:latin typeface="Helvetica Neue" charset="0"/>
              <a:ea typeface="Helvetica Neue" charset="0"/>
              <a:cs typeface="Helvetica Neue" charset="0"/>
            </a:endParaRPr>
          </a:p>
          <a:p>
            <a:r>
              <a:rPr lang="en-US" sz="1200" dirty="0">
                <a:latin typeface="Helvetica Neue" charset="0"/>
                <a:ea typeface="Helvetica Neue" charset="0"/>
                <a:cs typeface="Helvetica Neue" charset="0"/>
              </a:rPr>
              <a:t>Monitor your progress and unlock badges! Embark on challenges designed to not only help you land a job, but excel at it!</a:t>
            </a:r>
          </a:p>
        </p:txBody>
      </p:sp>
      <p:grpSp>
        <p:nvGrpSpPr>
          <p:cNvPr id="13" name="Group 12"/>
          <p:cNvGrpSpPr/>
          <p:nvPr/>
        </p:nvGrpSpPr>
        <p:grpSpPr>
          <a:xfrm>
            <a:off x="2760676" y="593369"/>
            <a:ext cx="14569958" cy="8798827"/>
            <a:chOff x="3069020" y="859183"/>
            <a:chExt cx="14569958" cy="8798827"/>
          </a:xfrm>
        </p:grpSpPr>
        <p:pic>
          <p:nvPicPr>
            <p:cNvPr id="3" name="Picture 2"/>
            <p:cNvPicPr>
              <a:picLocks noChangeAspect="1"/>
            </p:cNvPicPr>
            <p:nvPr/>
          </p:nvPicPr>
          <p:blipFill>
            <a:blip r:embed="rId2"/>
            <a:stretch>
              <a:fillRect/>
            </a:stretch>
          </p:blipFill>
          <p:spPr>
            <a:xfrm>
              <a:off x="3069020" y="859183"/>
              <a:ext cx="14569958" cy="8798827"/>
            </a:xfrm>
            <a:prstGeom prst="rect">
              <a:avLst/>
            </a:prstGeom>
          </p:spPr>
        </p:pic>
        <p:pic>
          <p:nvPicPr>
            <p:cNvPr id="11" name="Picture 10"/>
            <p:cNvPicPr>
              <a:picLocks noChangeAspect="1"/>
            </p:cNvPicPr>
            <p:nvPr/>
          </p:nvPicPr>
          <p:blipFill>
            <a:blip r:embed="rId3"/>
            <a:stretch>
              <a:fillRect/>
            </a:stretch>
          </p:blipFill>
          <p:spPr>
            <a:xfrm>
              <a:off x="5481327" y="1366447"/>
              <a:ext cx="12051325" cy="8291563"/>
            </a:xfrm>
            <a:prstGeom prst="rect">
              <a:avLst/>
            </a:prstGeom>
          </p:spPr>
        </p:pic>
      </p:gr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2666" y="1788797"/>
            <a:ext cx="4624386" cy="2038708"/>
          </a:xfrm>
          <a:prstGeom prst="rect">
            <a:avLst/>
          </a:prstGeom>
        </p:spPr>
      </p:pic>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280904"/>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8CFFB">
            <a:alpha val="8000"/>
          </a:srgbClr>
        </a:solidFill>
        <a:effectLst/>
      </p:bgPr>
    </p:bg>
    <p:spTree>
      <p:nvGrpSpPr>
        <p:cNvPr id="1" name=""/>
        <p:cNvGrpSpPr/>
        <p:nvPr/>
      </p:nvGrpSpPr>
      <p:grpSpPr>
        <a:xfrm>
          <a:off x="0" y="0"/>
          <a:ext cx="0" cy="0"/>
          <a:chOff x="0" y="0"/>
          <a:chExt cx="0" cy="0"/>
        </a:xfrm>
      </p:grpSpPr>
      <p:sp>
        <p:nvSpPr>
          <p:cNvPr id="2" name="TextBox 1"/>
          <p:cNvSpPr txBox="1"/>
          <p:nvPr/>
        </p:nvSpPr>
        <p:spPr>
          <a:xfrm>
            <a:off x="7874412" y="2648511"/>
            <a:ext cx="3378341"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Intuitive Practices</a:t>
            </a:r>
          </a:p>
        </p:txBody>
      </p:sp>
      <p:sp>
        <p:nvSpPr>
          <p:cNvPr id="4" name="TextBox 3"/>
          <p:cNvSpPr txBox="1"/>
          <p:nvPr/>
        </p:nvSpPr>
        <p:spPr>
          <a:xfrm>
            <a:off x="7874412" y="3481925"/>
            <a:ext cx="3797634" cy="1015663"/>
          </a:xfrm>
          <a:prstGeom prst="rect">
            <a:avLst/>
          </a:prstGeom>
          <a:noFill/>
        </p:spPr>
        <p:txBody>
          <a:bodyPr wrap="square" rtlCol="0">
            <a:spAutoFit/>
          </a:bodyPr>
          <a:lstStyle/>
          <a:p>
            <a:r>
              <a:rPr lang="en-US" sz="1200" b="1" dirty="0">
                <a:latin typeface="Helvetica Neue" charset="0"/>
                <a:ea typeface="Helvetica Neue" charset="0"/>
                <a:cs typeface="Helvetica Neue" charset="0"/>
              </a:rPr>
              <a:t>Have fun while challenging your friends.</a:t>
            </a:r>
          </a:p>
          <a:p>
            <a:endParaRPr lang="en-US" sz="1200" b="1" dirty="0">
              <a:latin typeface="Helvetica Neue" charset="0"/>
              <a:ea typeface="Helvetica Neue" charset="0"/>
              <a:cs typeface="Helvetica Neue" charset="0"/>
            </a:endParaRPr>
          </a:p>
          <a:p>
            <a:r>
              <a:rPr lang="en-US" sz="1200" dirty="0">
                <a:latin typeface="Helvetica Neue" charset="0"/>
                <a:ea typeface="Helvetica Neue" charset="0"/>
                <a:cs typeface="Helvetica Neue" charset="0"/>
              </a:rPr>
              <a:t>Monitor your progress and unlock badges! Embark on challenges designed to not only help you land a job, but excel at it!</a:t>
            </a:r>
          </a:p>
        </p:txBody>
      </p:sp>
      <p:pic>
        <p:nvPicPr>
          <p:cNvPr id="8" name="Picture 7"/>
          <p:cNvPicPr>
            <a:picLocks noChangeAspect="1"/>
          </p:cNvPicPr>
          <p:nvPr/>
        </p:nvPicPr>
        <p:blipFill>
          <a:blip r:embed="rId4"/>
          <a:stretch>
            <a:fillRect/>
          </a:stretch>
        </p:blipFill>
        <p:spPr>
          <a:xfrm>
            <a:off x="-2726871" y="1449538"/>
            <a:ext cx="10158314" cy="6992012"/>
          </a:xfrm>
          <a:prstGeom prst="rect">
            <a:avLst/>
          </a:prstGeom>
        </p:spPr>
      </p:pic>
      <p:pic>
        <p:nvPicPr>
          <p:cNvPr id="10" name="text animation">
            <a:hlinkClick r:id="" action="ppaction://ole?verb=0"/>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6967" b="6427"/>
          <a:stretch/>
        </p:blipFill>
        <p:spPr>
          <a:xfrm>
            <a:off x="-2333662" y="1748079"/>
            <a:ext cx="9440357" cy="5109921"/>
          </a:xfrm>
          <a:prstGeom prst="rect">
            <a:avLst/>
          </a:prstGeom>
        </p:spPr>
      </p:pic>
    </p:spTree>
    <p:extLst>
      <p:ext uri="{BB962C8B-B14F-4D97-AF65-F5344CB8AC3E}">
        <p14:creationId xmlns:p14="http://schemas.microsoft.com/office/powerpoint/2010/main" val="896259523"/>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par>
                          <p:cTn id="19" fill="hold">
                            <p:stCondLst>
                              <p:cond delay="1500"/>
                            </p:stCondLst>
                            <p:childTnLst>
                              <p:par>
                                <p:cTn id="20" presetID="1" presetClass="mediacall" presetSubtype="0" fill="hold" nodeType="afterEffect">
                                  <p:stCondLst>
                                    <p:cond delay="0"/>
                                  </p:stCondLst>
                                  <p:childTnLst>
                                    <p:cmd type="call" cmd="playFrom(0.0)">
                                      <p:cBhvr>
                                        <p:cTn id="21" dur="451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22" repeatCount="indefinite" fill="hold" display="0">
                  <p:stCondLst>
                    <p:cond delay="indefinite"/>
                  </p:stCondLst>
                </p:cTn>
                <p:tgtEl>
                  <p:spTgt spid="10"/>
                </p:tgtEl>
              </p:cMediaNode>
            </p:video>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8CFFB">
            <a:alpha val="8000"/>
          </a:srgbClr>
        </a:solidFill>
        <a:effectLst/>
      </p:bgPr>
    </p:bg>
    <p:spTree>
      <p:nvGrpSpPr>
        <p:cNvPr id="1" name=""/>
        <p:cNvGrpSpPr/>
        <p:nvPr/>
      </p:nvGrpSpPr>
      <p:grpSpPr>
        <a:xfrm>
          <a:off x="0" y="0"/>
          <a:ext cx="0" cy="0"/>
          <a:chOff x="0" y="0"/>
          <a:chExt cx="0" cy="0"/>
        </a:xfrm>
      </p:grpSpPr>
      <p:sp>
        <p:nvSpPr>
          <p:cNvPr id="2" name="TextBox 1"/>
          <p:cNvSpPr txBox="1"/>
          <p:nvPr/>
        </p:nvSpPr>
        <p:spPr>
          <a:xfrm>
            <a:off x="469565" y="2738158"/>
            <a:ext cx="3673557"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Receive Feedback</a:t>
            </a:r>
          </a:p>
        </p:txBody>
      </p:sp>
      <p:sp>
        <p:nvSpPr>
          <p:cNvPr id="4" name="TextBox 3"/>
          <p:cNvSpPr txBox="1"/>
          <p:nvPr/>
        </p:nvSpPr>
        <p:spPr>
          <a:xfrm>
            <a:off x="469565" y="3571572"/>
            <a:ext cx="4372302" cy="1015663"/>
          </a:xfrm>
          <a:prstGeom prst="rect">
            <a:avLst/>
          </a:prstGeom>
          <a:noFill/>
        </p:spPr>
        <p:txBody>
          <a:bodyPr wrap="square" rtlCol="0">
            <a:spAutoFit/>
          </a:bodyPr>
          <a:lstStyle/>
          <a:p>
            <a:r>
              <a:rPr lang="en-US" sz="1200" b="1" dirty="0">
                <a:latin typeface="Helvetica Neue" charset="0"/>
                <a:ea typeface="Helvetica Neue" charset="0"/>
                <a:cs typeface="Helvetica Neue" charset="0"/>
              </a:rPr>
              <a:t>Acknowledge your strengths and weaknesses.</a:t>
            </a:r>
          </a:p>
          <a:p>
            <a:endParaRPr lang="en-US" sz="1200" b="1" dirty="0">
              <a:latin typeface="Helvetica Neue" charset="0"/>
              <a:ea typeface="Helvetica Neue" charset="0"/>
              <a:cs typeface="Helvetica Neue" charset="0"/>
            </a:endParaRPr>
          </a:p>
          <a:p>
            <a:r>
              <a:rPr lang="en-US" sz="1200" dirty="0">
                <a:latin typeface="Helvetica Neue" charset="0"/>
                <a:ea typeface="Helvetica Neue" charset="0"/>
                <a:cs typeface="Helvetica Neue" charset="0"/>
              </a:rPr>
              <a:t>As a premium user, you will get personal, professional feedback on your work so you know exactly how to focus your efforts!</a:t>
            </a:r>
          </a:p>
        </p:txBody>
      </p:sp>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2606" y="1608862"/>
            <a:ext cx="4553349" cy="372509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2606" y="2239410"/>
            <a:ext cx="4338079" cy="3103301"/>
          </a:xfrm>
          <a:prstGeom prst="rect">
            <a:avLst/>
          </a:prstGeom>
        </p:spPr>
      </p:pic>
    </p:spTree>
    <p:extLst>
      <p:ext uri="{BB962C8B-B14F-4D97-AF65-F5344CB8AC3E}">
        <p14:creationId xmlns:p14="http://schemas.microsoft.com/office/powerpoint/2010/main" val="1335489209"/>
      </p:ext>
    </p:extLst>
  </p:cSld>
  <p:clrMapOvr>
    <a:masterClrMapping/>
  </p:clrMapOvr>
  <mc:AlternateContent xmlns:mc="http://schemas.openxmlformats.org/markup-compatibility/2006">
    <mc:Choice xmlns:p14="http://schemas.microsoft.com/office/powerpoint/2010/main" Requires="p14">
      <p:transition spd="slow" p14:dur="1500" advClick="0" advTm="9000">
        <p:fade/>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par>
                          <p:cTn id="15" fill="hold">
                            <p:stCondLst>
                              <p:cond delay="1000"/>
                            </p:stCondLst>
                            <p:childTnLst>
                              <p:par>
                                <p:cTn id="16" presetID="1" presetClass="exit" presetSubtype="0" fill="hold" nodeType="afterEffect">
                                  <p:stCondLst>
                                    <p:cond delay="4000"/>
                                  </p:stCondLst>
                                  <p:childTnLst>
                                    <p:set>
                                      <p:cBhvr>
                                        <p:cTn id="17" dur="1" fill="hold">
                                          <p:stCondLst>
                                            <p:cond delay="0"/>
                                          </p:stCondLst>
                                        </p:cTn>
                                        <p:tgtEl>
                                          <p:spTgt spid="5"/>
                                        </p:tgtEl>
                                        <p:attrNameLst>
                                          <p:attrName>style.visibility</p:attrName>
                                        </p:attrNameLst>
                                      </p:cBhvr>
                                      <p:to>
                                        <p:strVal val="hidden"/>
                                      </p:to>
                                    </p:set>
                                  </p:childTnLst>
                                </p:cTn>
                              </p:par>
                            </p:childTnLst>
                          </p:cTn>
                        </p:par>
                        <p:par>
                          <p:cTn id="18" fill="hold">
                            <p:stCondLst>
                              <p:cond delay="5000"/>
                            </p:stCondLst>
                            <p:childTnLst>
                              <p:par>
                                <p:cTn id="19" presetID="1"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8CFFB">
            <a:alpha val="8000"/>
          </a:srgbClr>
        </a:solidFill>
        <a:effectLst/>
      </p:bgPr>
    </p:bg>
    <p:spTree>
      <p:nvGrpSpPr>
        <p:cNvPr id="1" name=""/>
        <p:cNvGrpSpPr/>
        <p:nvPr/>
      </p:nvGrpSpPr>
      <p:grpSpPr>
        <a:xfrm>
          <a:off x="0" y="0"/>
          <a:ext cx="0" cy="0"/>
          <a:chOff x="0" y="0"/>
          <a:chExt cx="0" cy="0"/>
        </a:xfrm>
      </p:grpSpPr>
      <p:sp>
        <p:nvSpPr>
          <p:cNvPr id="2" name="TextBox 1"/>
          <p:cNvSpPr txBox="1"/>
          <p:nvPr/>
        </p:nvSpPr>
        <p:spPr>
          <a:xfrm>
            <a:off x="469565" y="2738158"/>
            <a:ext cx="4372302"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Building </a:t>
            </a:r>
            <a:r>
              <a:rPr lang="en-US" sz="3200">
                <a:latin typeface="Helvetica Neue Thin" charset="0"/>
                <a:ea typeface="Helvetica Neue Thin" charset="0"/>
                <a:cs typeface="Helvetica Neue Thin" charset="0"/>
              </a:rPr>
              <a:t>a Community</a:t>
            </a:r>
            <a:endParaRPr lang="en-US" sz="3200" dirty="0">
              <a:latin typeface="Helvetica Neue Thin" charset="0"/>
              <a:ea typeface="Helvetica Neue Thin" charset="0"/>
              <a:cs typeface="Helvetica Neue Thin" charset="0"/>
            </a:endParaRPr>
          </a:p>
        </p:txBody>
      </p:sp>
      <p:sp>
        <p:nvSpPr>
          <p:cNvPr id="4" name="TextBox 3"/>
          <p:cNvSpPr txBox="1"/>
          <p:nvPr/>
        </p:nvSpPr>
        <p:spPr>
          <a:xfrm>
            <a:off x="469565" y="3571572"/>
            <a:ext cx="4372302" cy="830997"/>
          </a:xfrm>
          <a:prstGeom prst="rect">
            <a:avLst/>
          </a:prstGeom>
          <a:noFill/>
        </p:spPr>
        <p:txBody>
          <a:bodyPr wrap="square" rtlCol="0">
            <a:spAutoFit/>
          </a:bodyPr>
          <a:lstStyle/>
          <a:p>
            <a:r>
              <a:rPr lang="en-US" sz="1200" dirty="0">
                <a:latin typeface="Helvetica Neue"/>
              </a:rPr>
              <a:t>Be part of the conversation. Join discussions. Interact with seniors, peers, and even those just starting out!</a:t>
            </a:r>
          </a:p>
          <a:p>
            <a:br>
              <a:rPr lang="en-US" sz="1200" dirty="0">
                <a:latin typeface="Helvetica Neue"/>
              </a:rPr>
            </a:br>
            <a:endParaRPr lang="en-US" sz="1200" dirty="0">
              <a:latin typeface="Helvetica Neue"/>
              <a:ea typeface="Helvetica Neue" charset="0"/>
              <a:cs typeface="Helvetica Neue" charset="0"/>
            </a:endParaRPr>
          </a:p>
        </p:txBody>
      </p:sp>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pic>
        <p:nvPicPr>
          <p:cNvPr id="5" name="Picture 4"/>
          <p:cNvPicPr>
            <a:picLocks noChangeAspect="1"/>
          </p:cNvPicPr>
          <p:nvPr/>
        </p:nvPicPr>
        <p:blipFill>
          <a:blip r:embed="rId4"/>
          <a:stretch>
            <a:fillRect/>
          </a:stretch>
        </p:blipFill>
        <p:spPr>
          <a:xfrm>
            <a:off x="3519955" y="772984"/>
            <a:ext cx="14569958" cy="8798827"/>
          </a:xfrm>
          <a:prstGeom prst="rect">
            <a:avLst/>
          </a:prstGeom>
        </p:spPr>
      </p:pic>
      <p:pic>
        <p:nvPicPr>
          <p:cNvPr id="3" name="friends_animation.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92024" y="1305923"/>
            <a:ext cx="6497883" cy="5643518"/>
          </a:xfrm>
          <a:prstGeom prst="rect">
            <a:avLst/>
          </a:prstGeom>
        </p:spPr>
      </p:pic>
    </p:spTree>
    <p:extLst>
      <p:ext uri="{BB962C8B-B14F-4D97-AF65-F5344CB8AC3E}">
        <p14:creationId xmlns:p14="http://schemas.microsoft.com/office/powerpoint/2010/main" val="1044053263"/>
      </p:ext>
    </p:extLst>
  </p:cSld>
  <p:clrMapOvr>
    <a:masterClrMapping/>
  </p:clrMapOvr>
  <mc:AlternateContent xmlns:mc="http://schemas.openxmlformats.org/markup-compatibility/2006">
    <mc:Choice xmlns:p14="http://schemas.microsoft.com/office/powerpoint/2010/main" Requires="p14">
      <p:transition spd="slow" p14:dur="1500" advClick="0" advTm="8000">
        <p:fade/>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par>
                          <p:cTn id="19" fill="hold">
                            <p:stCondLst>
                              <p:cond delay="1500"/>
                            </p:stCondLst>
                            <p:childTnLst>
                              <p:par>
                                <p:cTn id="20" presetID="1" presetClass="mediacall" presetSubtype="0" fill="hold" nodeType="afterEffect">
                                  <p:stCondLst>
                                    <p:cond delay="0"/>
                                  </p:stCondLst>
                                  <p:childTnLst>
                                    <p:cmd type="call" cmd="playFrom(0.0)">
                                      <p:cBhvr>
                                        <p:cTn id="21" dur="53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repeatCount="indefinite" fill="hold" display="0">
                  <p:stCondLst>
                    <p:cond delay="indefinite"/>
                  </p:stCondLst>
                </p:cTn>
                <p:tgtEl>
                  <p:spTgt spid="3"/>
                </p:tgtEl>
              </p:cMediaNode>
            </p:video>
            <p:seq concurrent="1" nextAc="seek">
              <p:cTn id="23" restart="whenNotActive" fill="hold" evtFilter="cancelBubble" nodeType="interactiveSeq">
                <p:stCondLst>
                  <p:cond evt="onClick" delay="0">
                    <p:tgtEl>
                      <p:spTgt spid="3"/>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3"/>
                                        </p:tgtEl>
                                      </p:cBhvr>
                                    </p:cmd>
                                  </p:childTnLst>
                                </p:cTn>
                              </p:par>
                            </p:childTnLst>
                          </p:cTn>
                        </p:par>
                      </p:childTnLst>
                    </p:cTn>
                  </p:par>
                </p:childTnLst>
              </p:cTn>
              <p:nextCondLst>
                <p:cond evt="onClick" delay="0">
                  <p:tgtEl>
                    <p:spTgt spid="3"/>
                  </p:tgtEl>
                </p:cond>
              </p:nextCondLst>
            </p:seq>
          </p:childTnLst>
        </p:cTn>
      </p:par>
    </p:tnLst>
    <p:bldLst>
      <p:bldP spid="2"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8CFFB">
            <a:alpha val="8000"/>
          </a:srgbClr>
        </a:solidFill>
        <a:effectLst/>
      </p:bgPr>
    </p:bg>
    <p:spTree>
      <p:nvGrpSpPr>
        <p:cNvPr id="1" name=""/>
        <p:cNvGrpSpPr/>
        <p:nvPr/>
      </p:nvGrpSpPr>
      <p:grpSpPr>
        <a:xfrm>
          <a:off x="0" y="0"/>
          <a:ext cx="0" cy="0"/>
          <a:chOff x="0" y="0"/>
          <a:chExt cx="0" cy="0"/>
        </a:xfrm>
      </p:grpSpPr>
      <p:sp>
        <p:nvSpPr>
          <p:cNvPr id="2" name="TextBox 1"/>
          <p:cNvSpPr txBox="1"/>
          <p:nvPr/>
        </p:nvSpPr>
        <p:spPr>
          <a:xfrm>
            <a:off x="874514" y="2751221"/>
            <a:ext cx="3378341"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Get Hired</a:t>
            </a:r>
          </a:p>
        </p:txBody>
      </p:sp>
      <p:sp>
        <p:nvSpPr>
          <p:cNvPr id="4" name="TextBox 3"/>
          <p:cNvSpPr txBox="1"/>
          <p:nvPr/>
        </p:nvSpPr>
        <p:spPr>
          <a:xfrm>
            <a:off x="874514" y="3584635"/>
            <a:ext cx="3958744" cy="1200329"/>
          </a:xfrm>
          <a:prstGeom prst="rect">
            <a:avLst/>
          </a:prstGeom>
          <a:noFill/>
        </p:spPr>
        <p:txBody>
          <a:bodyPr wrap="square" rtlCol="0">
            <a:spAutoFit/>
          </a:bodyPr>
          <a:lstStyle/>
          <a:p>
            <a:r>
              <a:rPr lang="en-US" sz="1200" dirty="0">
                <a:latin typeface="Helvetica Neue" charset="0"/>
                <a:ea typeface="Helvetica Neue" charset="0"/>
                <a:cs typeface="Helvetica Neue" charset="0"/>
              </a:rPr>
              <a:t>We partner with companies looking to hire top talent in Tech. Challenges on our platform are geared towards meeting the specific needs of the industry and prepare you to jump right in!</a:t>
            </a:r>
          </a:p>
          <a:p>
            <a:br>
              <a:rPr lang="en-US" sz="1200" dirty="0">
                <a:latin typeface="Helvetica Neue" charset="0"/>
                <a:ea typeface="Helvetica Neue" charset="0"/>
                <a:cs typeface="Helvetica Neue" charset="0"/>
              </a:rPr>
            </a:br>
            <a:endParaRPr lang="en-US" sz="1200" dirty="0">
              <a:latin typeface="Helvetica Neue" charset="0"/>
              <a:ea typeface="Helvetica Neue" charset="0"/>
              <a:cs typeface="Helvetica Neue" charset="0"/>
            </a:endParaRPr>
          </a:p>
        </p:txBody>
      </p:sp>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5361" y="926715"/>
            <a:ext cx="3697039" cy="5315839"/>
          </a:xfrm>
          <a:prstGeom prst="rect">
            <a:avLst/>
          </a:prstGeom>
        </p:spPr>
      </p:pic>
    </p:spTree>
    <p:extLst>
      <p:ext uri="{BB962C8B-B14F-4D97-AF65-F5344CB8AC3E}">
        <p14:creationId xmlns:p14="http://schemas.microsoft.com/office/powerpoint/2010/main" val="1085549745"/>
      </p:ext>
    </p:extLst>
  </p:cSld>
  <p:clrMapOvr>
    <a:masterClrMapping/>
  </p:clrMapOvr>
  <mc:AlternateContent xmlns:mc="http://schemas.openxmlformats.org/markup-compatibility/2006">
    <mc:Choice xmlns:p14="http://schemas.microsoft.com/office/powerpoint/2010/main" Requires="p14">
      <p:transition spd="slow" p14:dur="1500" advClick="0" advTm="9000">
        <p:fade/>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500"/>
                            </p:stCondLst>
                            <p:childTnLst>
                              <p:par>
                                <p:cTn id="13" presetID="37"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anim calcmode="lin" valueType="num">
                                      <p:cBhvr>
                                        <p:cTn id="16" dur="500" fill="hold"/>
                                        <p:tgtEl>
                                          <p:spTgt spid="6"/>
                                        </p:tgtEl>
                                        <p:attrNameLst>
                                          <p:attrName>ppt_x</p:attrName>
                                        </p:attrNameLst>
                                      </p:cBhvr>
                                      <p:tavLst>
                                        <p:tav tm="0">
                                          <p:val>
                                            <p:strVal val="#ppt_x"/>
                                          </p:val>
                                        </p:tav>
                                        <p:tav tm="100000">
                                          <p:val>
                                            <p:strVal val="#ppt_x"/>
                                          </p:val>
                                        </p:tav>
                                      </p:tavLst>
                                    </p:anim>
                                    <p:anim calcmode="lin" valueType="num">
                                      <p:cBhvr>
                                        <p:cTn id="17" dur="450" decel="100000" fill="hold"/>
                                        <p:tgtEl>
                                          <p:spTgt spid="6"/>
                                        </p:tgtEl>
                                        <p:attrNameLst>
                                          <p:attrName>ppt_y</p:attrName>
                                        </p:attrNameLst>
                                      </p:cBhvr>
                                      <p:tavLst>
                                        <p:tav tm="0">
                                          <p:val>
                                            <p:strVal val="#ppt_y+1"/>
                                          </p:val>
                                        </p:tav>
                                        <p:tav tm="100000">
                                          <p:val>
                                            <p:strVal val="#ppt_y-.03"/>
                                          </p:val>
                                        </p:tav>
                                      </p:tavLst>
                                    </p:anim>
                                    <p:anim calcmode="lin" valueType="num">
                                      <p:cBhvr>
                                        <p:cTn id="18" dur="50" accel="100000" fill="hold">
                                          <p:stCondLst>
                                            <p:cond delay="45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8CFFB">
            <a:alpha val="8000"/>
          </a:srgbClr>
        </a:solidFill>
        <a:effectLst/>
      </p:bgPr>
    </p:bg>
    <p:spTree>
      <p:nvGrpSpPr>
        <p:cNvPr id="1" name=""/>
        <p:cNvGrpSpPr/>
        <p:nvPr/>
      </p:nvGrpSpPr>
      <p:grpSpPr>
        <a:xfrm>
          <a:off x="0" y="0"/>
          <a:ext cx="0" cy="0"/>
          <a:chOff x="0" y="0"/>
          <a:chExt cx="0" cy="0"/>
        </a:xfrm>
      </p:grpSpPr>
      <p:sp>
        <p:nvSpPr>
          <p:cNvPr id="2" name="TextBox 1"/>
          <p:cNvSpPr txBox="1"/>
          <p:nvPr/>
        </p:nvSpPr>
        <p:spPr>
          <a:xfrm>
            <a:off x="6596743" y="2672843"/>
            <a:ext cx="3899032" cy="584775"/>
          </a:xfrm>
          <a:prstGeom prst="rect">
            <a:avLst/>
          </a:prstGeom>
          <a:noFill/>
        </p:spPr>
        <p:txBody>
          <a:bodyPr wrap="square" rtlCol="0">
            <a:spAutoFit/>
          </a:bodyPr>
          <a:lstStyle/>
          <a:p>
            <a:r>
              <a:rPr lang="en-US" sz="3200" dirty="0">
                <a:latin typeface="Helvetica Neue Thin" charset="0"/>
                <a:ea typeface="Helvetica Neue Thin" charset="0"/>
                <a:cs typeface="Helvetica Neue Thin" charset="0"/>
              </a:rPr>
              <a:t>Paying it Forward</a:t>
            </a:r>
          </a:p>
        </p:txBody>
      </p:sp>
      <p:sp>
        <p:nvSpPr>
          <p:cNvPr id="4" name="TextBox 3"/>
          <p:cNvSpPr txBox="1"/>
          <p:nvPr/>
        </p:nvSpPr>
        <p:spPr>
          <a:xfrm>
            <a:off x="6596743" y="3506257"/>
            <a:ext cx="4915642" cy="1200329"/>
          </a:xfrm>
          <a:prstGeom prst="rect">
            <a:avLst/>
          </a:prstGeom>
          <a:noFill/>
        </p:spPr>
        <p:txBody>
          <a:bodyPr wrap="square" rtlCol="0">
            <a:spAutoFit/>
          </a:bodyPr>
          <a:lstStyle/>
          <a:p>
            <a:r>
              <a:rPr lang="en-US" sz="1200" dirty="0">
                <a:latin typeface="Helvetica Neue" charset="0"/>
                <a:ea typeface="Helvetica Neue" charset="0"/>
                <a:cs typeface="Helvetica Neue" charset="0"/>
              </a:rPr>
              <a:t>When you become a premium user, a part of the proceeds goes towards helping someone less fortunate get an opportunity to learn a new skill. Not only do you get better at coding, you also help change the lives of others!</a:t>
            </a:r>
          </a:p>
          <a:p>
            <a:br>
              <a:rPr lang="en-US" sz="1200" dirty="0"/>
            </a:br>
            <a:endParaRPr lang="en-US" sz="1200" dirty="0">
              <a:latin typeface="Helvetica Neue" charset="0"/>
              <a:ea typeface="Helvetica Neue" charset="0"/>
              <a:cs typeface="Helvetica Neue" charset="0"/>
            </a:endParaRPr>
          </a:p>
        </p:txBody>
      </p:sp>
      <p:sp>
        <p:nvSpPr>
          <p:cNvPr id="15" name="TextBox 14"/>
          <p:cNvSpPr txBox="1"/>
          <p:nvPr/>
        </p:nvSpPr>
        <p:spPr>
          <a:xfrm>
            <a:off x="9267092" y="-1002323"/>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3763" y="691701"/>
            <a:ext cx="2441666" cy="562911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86" y="662467"/>
            <a:ext cx="4255008" cy="4605528"/>
          </a:xfrm>
          <a:prstGeom prst="rect">
            <a:avLst/>
          </a:prstGeom>
        </p:spPr>
      </p:pic>
    </p:spTree>
    <p:extLst>
      <p:ext uri="{BB962C8B-B14F-4D97-AF65-F5344CB8AC3E}">
        <p14:creationId xmlns:p14="http://schemas.microsoft.com/office/powerpoint/2010/main" val="237846656"/>
      </p:ext>
    </p:extLst>
  </p:cSld>
  <p:clrMapOvr>
    <a:masterClrMapping/>
  </p:clrMapOvr>
  <mc:AlternateContent xmlns:mc="http://schemas.openxmlformats.org/markup-compatibility/2006">
    <mc:Choice xmlns:p14="http://schemas.microsoft.com/office/powerpoint/2010/main" Requires="p14">
      <p:transition spd="slow" p14:dur="1500" advClick="0" advTm="10000">
        <p:fade/>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37"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900" decel="100000" fill="hold"/>
                                        <p:tgtEl>
                                          <p:spTgt spid="3"/>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par>
                          <p:cTn id="19" fill="hold">
                            <p:stCondLst>
                              <p:cond delay="2000"/>
                            </p:stCondLst>
                            <p:childTnLst>
                              <p:par>
                                <p:cTn id="20" presetID="2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edge">
                                      <p:cBhvr>
                                        <p:cTn id="22" dur="2000"/>
                                        <p:tgtEl>
                                          <p:spTgt spid="5"/>
                                        </p:tgtEl>
                                      </p:cBhvr>
                                    </p:animEffect>
                                  </p:childTnLst>
                                </p:cTn>
                              </p:par>
                            </p:childTnLst>
                          </p:cTn>
                        </p:par>
                        <p:par>
                          <p:cTn id="23" fill="hold">
                            <p:stCondLst>
                              <p:cond delay="4000"/>
                            </p:stCondLst>
                            <p:childTnLst>
                              <p:par>
                                <p:cTn id="24" presetID="32" presetClass="emph" presetSubtype="0" repeatCount="indefinite" fill="remove" nodeType="afterEffect">
                                  <p:stCondLst>
                                    <p:cond delay="0"/>
                                  </p:stCondLst>
                                  <p:childTnLst>
                                    <p:animRot by="120000">
                                      <p:cBhvr>
                                        <p:cTn id="25" dur="100" fill="hold">
                                          <p:stCondLst>
                                            <p:cond delay="0"/>
                                          </p:stCondLst>
                                        </p:cTn>
                                        <p:tgtEl>
                                          <p:spTgt spid="5"/>
                                        </p:tgtEl>
                                        <p:attrNameLst>
                                          <p:attrName>r</p:attrName>
                                        </p:attrNameLst>
                                      </p:cBhvr>
                                    </p:animRot>
                                    <p:animRot by="-240000">
                                      <p:cBhvr>
                                        <p:cTn id="26" dur="200" fill="hold">
                                          <p:stCondLst>
                                            <p:cond delay="200"/>
                                          </p:stCondLst>
                                        </p:cTn>
                                        <p:tgtEl>
                                          <p:spTgt spid="5"/>
                                        </p:tgtEl>
                                        <p:attrNameLst>
                                          <p:attrName>r</p:attrName>
                                        </p:attrNameLst>
                                      </p:cBhvr>
                                    </p:animRot>
                                    <p:animRot by="240000">
                                      <p:cBhvr>
                                        <p:cTn id="27" dur="200" fill="hold">
                                          <p:stCondLst>
                                            <p:cond delay="400"/>
                                          </p:stCondLst>
                                        </p:cTn>
                                        <p:tgtEl>
                                          <p:spTgt spid="5"/>
                                        </p:tgtEl>
                                        <p:attrNameLst>
                                          <p:attrName>r</p:attrName>
                                        </p:attrNameLst>
                                      </p:cBhvr>
                                    </p:animRot>
                                    <p:animRot by="-240000">
                                      <p:cBhvr>
                                        <p:cTn id="28" dur="200" fill="hold">
                                          <p:stCondLst>
                                            <p:cond delay="600"/>
                                          </p:stCondLst>
                                        </p:cTn>
                                        <p:tgtEl>
                                          <p:spTgt spid="5"/>
                                        </p:tgtEl>
                                        <p:attrNameLst>
                                          <p:attrName>r</p:attrName>
                                        </p:attrNameLst>
                                      </p:cBhvr>
                                    </p:animRot>
                                    <p:animRot by="120000">
                                      <p:cBhvr>
                                        <p:cTn id="29" dur="200" fill="hold">
                                          <p:stCondLst>
                                            <p:cond delay="8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2934</TotalTime>
  <Words>208</Words>
  <Application>Microsoft Office PowerPoint</Application>
  <PresentationFormat>Widescreen</PresentationFormat>
  <Paragraphs>22</Paragraphs>
  <Slides>7</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Arial Rounded MT Bold</vt:lpstr>
      <vt:lpstr>Calibri</vt:lpstr>
      <vt:lpstr>Calibri Light</vt:lpstr>
      <vt:lpstr>Helvetica Neue</vt:lpstr>
      <vt:lpstr>Helvetica Neue Thin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Chengsu Chen</dc:creator>
  <cp:lastModifiedBy>Gabriel Ho</cp:lastModifiedBy>
  <cp:revision>27</cp:revision>
  <dcterms:created xsi:type="dcterms:W3CDTF">2017-05-22T18:07:52Z</dcterms:created>
  <dcterms:modified xsi:type="dcterms:W3CDTF">2017-05-27T01:18:09Z</dcterms:modified>
</cp:coreProperties>
</file>